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2c9647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2c9647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55d87b1a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55d87b1a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55d87b1a1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5d87b1a1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1ffa14d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1ffa14d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1ffa14d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1ffa14d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1ffa14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1ffa14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55d87b1a1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5d87b1a1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55d87b1a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5d87b1a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31fc51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31fc51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pros and cons of net neutrality? Do you think they’re legitimate?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c9046052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c9046052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55d87b1a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55d87b1a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31fc51b7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31fc51b7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c90460520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c90460520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c9046052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c9046052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55d87b1a1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55d87b1a1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all are no strangers to the web, and there are a lot of technical jargon flying around, so I’m just curious to see what you all already know...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9942120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9942120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9046052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9046052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555d87b1a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55d87b1a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55d87b1a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55d87b1a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55d87b1a1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55d87b1a1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1081200"/>
          </a:xfrm>
          <a:prstGeom prst="rect">
            <a:avLst/>
          </a:prstGeom>
        </p:spPr>
        <p:txBody>
          <a:bodyPr anchorCtr="0" anchor="t" bIns="91425" lIns="91425" spcFirstLastPara="1" rIns="91425" wrap="square" tIns="91425">
            <a:normAutofit/>
          </a:bodyPr>
          <a:lstStyle>
            <a:lvl1pPr lvl="0" algn="ctr">
              <a:lnSpc>
                <a:spcPct val="95000"/>
              </a:lnSpc>
              <a:spcBef>
                <a:spcPts val="0"/>
              </a:spcBef>
              <a:spcAft>
                <a:spcPts val="0"/>
              </a:spcAft>
              <a:buSzPts val="2800"/>
              <a:buNone/>
              <a:defRPr sz="208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3C78D8"/>
              </a:buClr>
              <a:buSzPts val="1800"/>
              <a:buAutoNum type="arabicPeriod"/>
              <a:defRPr>
                <a:latin typeface="Montserrat"/>
                <a:ea typeface="Montserrat"/>
                <a:cs typeface="Montserrat"/>
                <a:sym typeface="Montserrat"/>
              </a:defRPr>
            </a:lvl1pPr>
            <a:lvl2pPr indent="-317500" lvl="1" marL="914400">
              <a:spcBef>
                <a:spcPts val="0"/>
              </a:spcBef>
              <a:spcAft>
                <a:spcPts val="0"/>
              </a:spcAft>
              <a:buClr>
                <a:srgbClr val="3D85C6"/>
              </a:buClr>
              <a:buSzPts val="1400"/>
              <a:buAutoNum type="alphaLcPeriod"/>
              <a:defRPr sz="1600">
                <a:latin typeface="Montserrat"/>
                <a:ea typeface="Montserrat"/>
                <a:cs typeface="Montserrat"/>
                <a:sym typeface="Montserrat"/>
              </a:defRPr>
            </a:lvl2pPr>
            <a:lvl3pPr indent="-317500" lvl="2" marL="1371600">
              <a:spcBef>
                <a:spcPts val="0"/>
              </a:spcBef>
              <a:spcAft>
                <a:spcPts val="0"/>
              </a:spcAft>
              <a:buSzPts val="1400"/>
              <a:buAutoNum type="romanLcPeriod"/>
              <a:defRPr>
                <a:latin typeface="Montserrat"/>
                <a:ea typeface="Montserrat"/>
                <a:cs typeface="Montserrat"/>
                <a:sym typeface="Montserrat"/>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600">
                <a:latin typeface="Montserrat"/>
                <a:ea typeface="Montserrat"/>
                <a:cs typeface="Montserrat"/>
                <a:sym typeface="Montserrat"/>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34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4251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AutoNum type="arabicPeriod"/>
              <a:defRPr>
                <a:latin typeface="Montserrat"/>
                <a:ea typeface="Montserrat"/>
                <a:cs typeface="Montserrat"/>
                <a:sym typeface="Montserrat"/>
              </a:defRPr>
            </a:lvl1pPr>
            <a:lvl2pPr indent="-317500" lvl="1" marL="914400">
              <a:spcBef>
                <a:spcPts val="0"/>
              </a:spcBef>
              <a:spcAft>
                <a:spcPts val="0"/>
              </a:spcAft>
              <a:buSzPts val="1400"/>
              <a:buAutoNum type="alphaLcPeriod"/>
              <a:defRPr/>
            </a:lvl2pPr>
            <a:lvl3pPr indent="-317500" lvl="2" marL="1371600">
              <a:spcBef>
                <a:spcPts val="0"/>
              </a:spcBef>
              <a:spcAft>
                <a:spcPts val="0"/>
              </a:spcAft>
              <a:buSzPts val="1400"/>
              <a:buAutoNum type="romanLcPeriod"/>
              <a:defRPr/>
            </a:lvl3pPr>
            <a:lvl4pPr indent="-317500" lvl="3" marL="1828800">
              <a:spcBef>
                <a:spcPts val="0"/>
              </a:spcBef>
              <a:spcAft>
                <a:spcPts val="0"/>
              </a:spcAft>
              <a:buSzPts val="1400"/>
              <a:buAutoNum type="arabicPeriod"/>
              <a:defRPr/>
            </a:lvl4pPr>
            <a:lvl5pPr indent="-317500" lvl="4" marL="2286000">
              <a:spcBef>
                <a:spcPts val="0"/>
              </a:spcBef>
              <a:spcAft>
                <a:spcPts val="0"/>
              </a:spcAft>
              <a:buSzPts val="1400"/>
              <a:buAutoNum type="alphaLcPeriod"/>
              <a:defRPr/>
            </a:lvl5pPr>
            <a:lvl6pPr indent="-317500" lvl="5" marL="2743200">
              <a:spcBef>
                <a:spcPts val="0"/>
              </a:spcBef>
              <a:spcAft>
                <a:spcPts val="0"/>
              </a:spcAft>
              <a:buSzPts val="1400"/>
              <a:buAutoNum type="romanLcPeriod"/>
              <a:defRPr/>
            </a:lvl6pPr>
            <a:lvl7pPr indent="-317500" lvl="6" marL="3200400">
              <a:spcBef>
                <a:spcPts val="0"/>
              </a:spcBef>
              <a:spcAft>
                <a:spcPts val="0"/>
              </a:spcAft>
              <a:buSzPts val="1400"/>
              <a:buAutoNum type="arabicPeriod"/>
              <a:defRPr/>
            </a:lvl7pPr>
            <a:lvl8pPr indent="-317500" lvl="7" marL="3657600">
              <a:spcBef>
                <a:spcPts val="0"/>
              </a:spcBef>
              <a:spcAft>
                <a:spcPts val="0"/>
              </a:spcAft>
              <a:buSzPts val="1400"/>
              <a:buAutoNum type="alphaLcPeriod"/>
              <a:defRPr/>
            </a:lvl8pPr>
            <a:lvl9pPr indent="-317500" lvl="8" marL="4114800">
              <a:spcBef>
                <a:spcPts val="0"/>
              </a:spcBef>
              <a:spcAft>
                <a:spcPts val="0"/>
              </a:spcAft>
              <a:buSzPts val="1400"/>
              <a:buAutoNum type="romanLcPeriod"/>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vox.com/a/internet-maps" TargetMode="External"/><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vox.com/2014/6/16/18076282/the-inter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computer.howstuffworks.com/bpl4.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computer.howstuffworks.com/bpl4.ht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vox.com/2014/6/16/18076282/the-intern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cnet.com/tech/services-and-software/fcc-net-neutrality-repeal-ajit-pai-what-you-need-to-kno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mashable.com/2014/06/05/edward-snowden-revelations/#u2nj85eX6PqT" TargetMode="External"/><Relationship Id="rId4" Type="http://schemas.openxmlformats.org/officeDocument/2006/relationships/hyperlink" Target="https://www.theguardian.com/world/interactive/2013/nov/01/snowden-nsa-files-surveillance-revelations-decoded#section/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etflix.com/watch/8010462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vox.com/2014/6/16/18076282/the-intern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t>Introduction to the Internet</a:t>
            </a:r>
            <a:endParaRPr sz="4800"/>
          </a:p>
        </p:txBody>
      </p:sp>
      <p:sp>
        <p:nvSpPr>
          <p:cNvPr id="55" name="Google Shape;55;p13"/>
          <p:cNvSpPr txBox="1"/>
          <p:nvPr>
            <p:ph idx="1" type="subTitle"/>
          </p:nvPr>
        </p:nvSpPr>
        <p:spPr>
          <a:xfrm>
            <a:off x="311700" y="2834125"/>
            <a:ext cx="8520600" cy="108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80"/>
              <a:t>CSCI 185, </a:t>
            </a:r>
            <a:r>
              <a:rPr lang="en"/>
              <a:t>Spring</a:t>
            </a:r>
            <a:r>
              <a:rPr lang="en" sz="2080"/>
              <a:t> 202</a:t>
            </a:r>
            <a:r>
              <a:rPr lang="en"/>
              <a:t>3</a:t>
            </a:r>
            <a:br>
              <a:rPr lang="en" sz="2080"/>
            </a:br>
            <a:r>
              <a:rPr lang="en" sz="2080"/>
              <a:t>Intro to Computer Programming for the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nvSpPr>
        <p:spPr>
          <a:xfrm>
            <a:off x="76775" y="4733825"/>
            <a:ext cx="65034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https://www.vox.com/a/internet-maps</a:t>
            </a:r>
            <a:r>
              <a:rPr lang="en"/>
              <a:t> </a:t>
            </a:r>
            <a:endParaRPr/>
          </a:p>
        </p:txBody>
      </p:sp>
      <p:grpSp>
        <p:nvGrpSpPr>
          <p:cNvPr id="109" name="Google Shape;109;p22"/>
          <p:cNvGrpSpPr/>
          <p:nvPr/>
        </p:nvGrpSpPr>
        <p:grpSpPr>
          <a:xfrm>
            <a:off x="1048638" y="142575"/>
            <a:ext cx="2828133" cy="2018251"/>
            <a:chOff x="1048638" y="142575"/>
            <a:chExt cx="2828133" cy="2018251"/>
          </a:xfrm>
        </p:grpSpPr>
        <p:pic>
          <p:nvPicPr>
            <p:cNvPr id="110" name="Google Shape;110;p22"/>
            <p:cNvPicPr preferRelativeResize="0"/>
            <p:nvPr/>
          </p:nvPicPr>
          <p:blipFill>
            <a:blip r:embed="rId4">
              <a:alphaModFix/>
            </a:blip>
            <a:stretch>
              <a:fillRect/>
            </a:stretch>
          </p:blipFill>
          <p:spPr>
            <a:xfrm>
              <a:off x="1048638" y="142575"/>
              <a:ext cx="2828133" cy="2018251"/>
            </a:xfrm>
            <a:prstGeom prst="rect">
              <a:avLst/>
            </a:prstGeom>
            <a:noFill/>
            <a:ln>
              <a:noFill/>
            </a:ln>
          </p:spPr>
        </p:pic>
        <p:sp>
          <p:nvSpPr>
            <p:cNvPr id="111" name="Google Shape;111;p22"/>
            <p:cNvSpPr txBox="1"/>
            <p:nvPr/>
          </p:nvSpPr>
          <p:spPr>
            <a:xfrm>
              <a:off x="1958250" y="735850"/>
              <a:ext cx="10089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3992"/>
                  </a:solidFill>
                  <a:latin typeface="Rubik Medium"/>
                  <a:ea typeface="Rubik Medium"/>
                  <a:cs typeface="Rubik Medium"/>
                  <a:sym typeface="Rubik Medium"/>
                </a:rPr>
                <a:t>1969</a:t>
              </a:r>
              <a:endParaRPr sz="2400">
                <a:solidFill>
                  <a:srgbClr val="5F3992"/>
                </a:solidFill>
                <a:latin typeface="Rubik Medium"/>
                <a:ea typeface="Rubik Medium"/>
                <a:cs typeface="Rubik Medium"/>
                <a:sym typeface="Rubik Medium"/>
              </a:endParaRPr>
            </a:p>
          </p:txBody>
        </p:sp>
      </p:grpSp>
      <p:grpSp>
        <p:nvGrpSpPr>
          <p:cNvPr id="112" name="Google Shape;112;p22"/>
          <p:cNvGrpSpPr/>
          <p:nvPr/>
        </p:nvGrpSpPr>
        <p:grpSpPr>
          <a:xfrm>
            <a:off x="5076650" y="0"/>
            <a:ext cx="3247350" cy="2018250"/>
            <a:chOff x="5076650" y="0"/>
            <a:chExt cx="3247350" cy="2018250"/>
          </a:xfrm>
        </p:grpSpPr>
        <p:pic>
          <p:nvPicPr>
            <p:cNvPr id="113" name="Google Shape;113;p22"/>
            <p:cNvPicPr preferRelativeResize="0"/>
            <p:nvPr/>
          </p:nvPicPr>
          <p:blipFill>
            <a:blip r:embed="rId5">
              <a:alphaModFix/>
            </a:blip>
            <a:stretch>
              <a:fillRect/>
            </a:stretch>
          </p:blipFill>
          <p:spPr>
            <a:xfrm>
              <a:off x="5076650" y="0"/>
              <a:ext cx="3247350" cy="2018250"/>
            </a:xfrm>
            <a:prstGeom prst="rect">
              <a:avLst/>
            </a:prstGeom>
            <a:noFill/>
            <a:ln>
              <a:noFill/>
            </a:ln>
          </p:spPr>
        </p:pic>
        <p:sp>
          <p:nvSpPr>
            <p:cNvPr id="114" name="Google Shape;114;p22"/>
            <p:cNvSpPr txBox="1"/>
            <p:nvPr/>
          </p:nvSpPr>
          <p:spPr>
            <a:xfrm>
              <a:off x="6195875" y="675675"/>
              <a:ext cx="10089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3992"/>
                  </a:solidFill>
                  <a:latin typeface="Rubik Medium"/>
                  <a:ea typeface="Rubik Medium"/>
                  <a:cs typeface="Rubik Medium"/>
                  <a:sym typeface="Rubik Medium"/>
                </a:rPr>
                <a:t>1970</a:t>
              </a:r>
              <a:endParaRPr sz="2400">
                <a:solidFill>
                  <a:srgbClr val="5F3992"/>
                </a:solidFill>
                <a:latin typeface="Rubik Medium"/>
                <a:ea typeface="Rubik Medium"/>
                <a:cs typeface="Rubik Medium"/>
                <a:sym typeface="Rubik Medium"/>
              </a:endParaRPr>
            </a:p>
          </p:txBody>
        </p:sp>
      </p:grpSp>
      <p:grpSp>
        <p:nvGrpSpPr>
          <p:cNvPr id="115" name="Google Shape;115;p22"/>
          <p:cNvGrpSpPr/>
          <p:nvPr/>
        </p:nvGrpSpPr>
        <p:grpSpPr>
          <a:xfrm>
            <a:off x="76775" y="2477726"/>
            <a:ext cx="4771851" cy="2135403"/>
            <a:chOff x="76775" y="2477726"/>
            <a:chExt cx="4771851" cy="2135403"/>
          </a:xfrm>
        </p:grpSpPr>
        <p:pic>
          <p:nvPicPr>
            <p:cNvPr id="116" name="Google Shape;116;p22"/>
            <p:cNvPicPr preferRelativeResize="0"/>
            <p:nvPr/>
          </p:nvPicPr>
          <p:blipFill>
            <a:blip r:embed="rId6">
              <a:alphaModFix/>
            </a:blip>
            <a:stretch>
              <a:fillRect/>
            </a:stretch>
          </p:blipFill>
          <p:spPr>
            <a:xfrm>
              <a:off x="76775" y="2477726"/>
              <a:ext cx="4771851" cy="2135403"/>
            </a:xfrm>
            <a:prstGeom prst="rect">
              <a:avLst/>
            </a:prstGeom>
            <a:noFill/>
            <a:ln>
              <a:noFill/>
            </a:ln>
          </p:spPr>
        </p:pic>
        <p:sp>
          <p:nvSpPr>
            <p:cNvPr id="117" name="Google Shape;117;p22"/>
            <p:cNvSpPr txBox="1"/>
            <p:nvPr/>
          </p:nvSpPr>
          <p:spPr>
            <a:xfrm>
              <a:off x="1960925" y="3547300"/>
              <a:ext cx="10089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3992"/>
                  </a:solidFill>
                  <a:latin typeface="Rubik Medium"/>
                  <a:ea typeface="Rubik Medium"/>
                  <a:cs typeface="Rubik Medium"/>
                  <a:sym typeface="Rubik Medium"/>
                </a:rPr>
                <a:t>1973</a:t>
              </a:r>
              <a:endParaRPr sz="2400">
                <a:solidFill>
                  <a:srgbClr val="5F3992"/>
                </a:solidFill>
                <a:latin typeface="Rubik Medium"/>
                <a:ea typeface="Rubik Medium"/>
                <a:cs typeface="Rubik Medium"/>
                <a:sym typeface="Rubik Medium"/>
              </a:endParaRPr>
            </a:p>
          </p:txBody>
        </p:sp>
      </p:grpSp>
      <p:grpSp>
        <p:nvGrpSpPr>
          <p:cNvPr id="118" name="Google Shape;118;p22"/>
          <p:cNvGrpSpPr/>
          <p:nvPr/>
        </p:nvGrpSpPr>
        <p:grpSpPr>
          <a:xfrm>
            <a:off x="4887265" y="2477725"/>
            <a:ext cx="3626109" cy="2135400"/>
            <a:chOff x="4887265" y="2477725"/>
            <a:chExt cx="3626109" cy="2135400"/>
          </a:xfrm>
        </p:grpSpPr>
        <p:pic>
          <p:nvPicPr>
            <p:cNvPr id="119" name="Google Shape;119;p22"/>
            <p:cNvPicPr preferRelativeResize="0"/>
            <p:nvPr/>
          </p:nvPicPr>
          <p:blipFill>
            <a:blip r:embed="rId7">
              <a:alphaModFix/>
            </a:blip>
            <a:stretch>
              <a:fillRect/>
            </a:stretch>
          </p:blipFill>
          <p:spPr>
            <a:xfrm>
              <a:off x="4887265" y="2477725"/>
              <a:ext cx="3626109" cy="2135400"/>
            </a:xfrm>
            <a:prstGeom prst="rect">
              <a:avLst/>
            </a:prstGeom>
            <a:noFill/>
            <a:ln>
              <a:noFill/>
            </a:ln>
          </p:spPr>
        </p:pic>
        <p:sp>
          <p:nvSpPr>
            <p:cNvPr id="120" name="Google Shape;120;p22"/>
            <p:cNvSpPr txBox="1"/>
            <p:nvPr/>
          </p:nvSpPr>
          <p:spPr>
            <a:xfrm>
              <a:off x="6412375" y="3547300"/>
              <a:ext cx="10089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5F3992"/>
                  </a:solidFill>
                  <a:latin typeface="Rubik Medium"/>
                  <a:ea typeface="Rubik Medium"/>
                  <a:cs typeface="Rubik Medium"/>
                  <a:sym typeface="Rubik Medium"/>
                </a:rPr>
                <a:t>1982</a:t>
              </a:r>
              <a:endParaRPr sz="2400">
                <a:solidFill>
                  <a:srgbClr val="5F3992"/>
                </a:solidFill>
                <a:latin typeface="Rubik Medium"/>
                <a:ea typeface="Rubik Medium"/>
                <a:cs typeface="Rubik Medium"/>
                <a:sym typeface="Rubik Mediu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2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the Internet?</a:t>
            </a:r>
            <a:endParaRPr/>
          </a:p>
        </p:txBody>
      </p:sp>
      <p:sp>
        <p:nvSpPr>
          <p:cNvPr id="126" name="Google Shape;126;p23"/>
          <p:cNvSpPr txBox="1"/>
          <p:nvPr>
            <p:ph idx="1" type="body"/>
          </p:nvPr>
        </p:nvSpPr>
        <p:spPr>
          <a:xfrm>
            <a:off x="311700" y="1152475"/>
            <a:ext cx="8520600" cy="3581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Three primary components:</a:t>
            </a:r>
            <a:endParaRPr/>
          </a:p>
          <a:p>
            <a:pPr indent="-342900" lvl="0" marL="457200" rtl="0" algn="l">
              <a:spcBef>
                <a:spcPts val="1000"/>
              </a:spcBef>
              <a:spcAft>
                <a:spcPts val="0"/>
              </a:spcAft>
              <a:buSzPts val="1800"/>
              <a:buAutoNum type="arabicPeriod"/>
            </a:pPr>
            <a:r>
              <a:rPr b="1" lang="en"/>
              <a:t>The Internet Backbone</a:t>
            </a:r>
            <a:br>
              <a:rPr lang="en"/>
            </a:br>
            <a:r>
              <a:rPr lang="en"/>
              <a:t>Long-distance networks — mostly on fiber optic cables — that carry data between data centers and consumers</a:t>
            </a:r>
            <a:endParaRPr/>
          </a:p>
          <a:p>
            <a:pPr indent="-342900" lvl="0" marL="457200" rtl="0" algn="l">
              <a:spcBef>
                <a:spcPts val="1000"/>
              </a:spcBef>
              <a:spcAft>
                <a:spcPts val="0"/>
              </a:spcAft>
              <a:buSzPts val="1800"/>
              <a:buAutoNum type="arabicPeriod"/>
            </a:pPr>
            <a:r>
              <a:rPr b="1" lang="en"/>
              <a:t>The “Last Mile” </a:t>
            </a:r>
            <a:br>
              <a:rPr lang="en"/>
            </a:br>
            <a:r>
              <a:rPr lang="en"/>
              <a:t>The part of the internet that connects homes and small businesses to the internet.</a:t>
            </a:r>
            <a:endParaRPr/>
          </a:p>
          <a:p>
            <a:pPr indent="-342900" lvl="0" marL="457200" rtl="0" algn="l">
              <a:spcBef>
                <a:spcPts val="1000"/>
              </a:spcBef>
              <a:spcAft>
                <a:spcPts val="0"/>
              </a:spcAft>
              <a:buSzPts val="1800"/>
              <a:buAutoNum type="arabicPeriod"/>
            </a:pPr>
            <a:r>
              <a:rPr b="1" lang="en"/>
              <a:t>Data Centers</a:t>
            </a:r>
            <a:br>
              <a:rPr lang="en"/>
            </a:br>
            <a:r>
              <a:rPr lang="en"/>
              <a:t>Can be located anywhere in the world, but they are often located in remote areas where land and electricity are cheap.</a:t>
            </a:r>
            <a:endParaRPr/>
          </a:p>
        </p:txBody>
      </p:sp>
      <p:sp>
        <p:nvSpPr>
          <p:cNvPr id="127" name="Google Shape;127;p23"/>
          <p:cNvSpPr txBox="1"/>
          <p:nvPr/>
        </p:nvSpPr>
        <p:spPr>
          <a:xfrm>
            <a:off x="76775" y="4733825"/>
            <a:ext cx="65034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
                                        <p:tgtEl>
                                          <p:spTgt spid="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animEffect filter="fade" transition="in">
                                      <p:cBhvr>
                                        <p:cTn dur="1"/>
                                        <p:tgtEl>
                                          <p:spTgt spid="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animEffect filter="fade" transition="in">
                                      <p:cBhvr>
                                        <p:cTn dur="1"/>
                                        <p:tgtEl>
                                          <p:spTgt spid="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animEffect filter="fade" transition="in">
                                      <p:cBhvr>
                                        <p:cTn dur="1"/>
                                        <p:tgtEl>
                                          <p:spTgt spid="1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 y="-339025"/>
            <a:ext cx="9144000" cy="5482498"/>
          </a:xfrm>
          <a:prstGeom prst="rect">
            <a:avLst/>
          </a:prstGeom>
          <a:noFill/>
          <a:ln>
            <a:noFill/>
          </a:ln>
        </p:spPr>
      </p:pic>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Internet “Backbone”: Global</a:t>
            </a:r>
            <a:endParaRPr sz="3400">
              <a:solidFill>
                <a:srgbClr val="084C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b="3339" l="2059" r="1266" t="6145"/>
          <a:stretch/>
        </p:blipFill>
        <p:spPr>
          <a:xfrm>
            <a:off x="1722525" y="1064775"/>
            <a:ext cx="5745800" cy="3560750"/>
          </a:xfrm>
          <a:prstGeom prst="rect">
            <a:avLst/>
          </a:prstGeom>
          <a:noFill/>
          <a:ln>
            <a:noFill/>
          </a:ln>
        </p:spPr>
      </p:pic>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Internet “Backbone”: National</a:t>
            </a:r>
            <a:endParaRPr sz="3400">
              <a:solidFill>
                <a:srgbClr val="084C59"/>
              </a:solidFill>
            </a:endParaRPr>
          </a:p>
        </p:txBody>
      </p:sp>
      <p:sp>
        <p:nvSpPr>
          <p:cNvPr id="140" name="Google Shape;140;p25"/>
          <p:cNvSpPr txBox="1"/>
          <p:nvPr/>
        </p:nvSpPr>
        <p:spPr>
          <a:xfrm>
            <a:off x="-100" y="4756775"/>
            <a:ext cx="6129600" cy="38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1" name="Google Shape;141;p25"/>
          <p:cNvSpPr txBox="1"/>
          <p:nvPr>
            <p:ph idx="1" type="body"/>
          </p:nvPr>
        </p:nvSpPr>
        <p:spPr>
          <a:xfrm>
            <a:off x="311700" y="1591150"/>
            <a:ext cx="8520600" cy="2193600"/>
          </a:xfrm>
          <a:prstGeom prst="rect">
            <a:avLst/>
          </a:prstGeom>
          <a:solidFill>
            <a:srgbClr val="EFEFEF"/>
          </a:solidFill>
          <a:ln cap="flat" cmpd="sng" w="9525">
            <a:solidFill>
              <a:srgbClr val="434343"/>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A very high-speed data transmission line that provides networking facilities to relatively small but high-speed Internet service providers all around the world.</a:t>
            </a:r>
            <a:endParaRPr/>
          </a:p>
          <a:p>
            <a:pPr indent="-342900" lvl="0" marL="457200" rtl="0" algn="l">
              <a:spcBef>
                <a:spcPts val="1000"/>
              </a:spcBef>
              <a:spcAft>
                <a:spcPts val="0"/>
              </a:spcAft>
              <a:buSzPts val="1800"/>
              <a:buChar char="-"/>
            </a:pPr>
            <a:r>
              <a:rPr lang="en"/>
              <a:t>Some of the largest companies running different parts of the Internet backbone include UUNET, AT&amp;T, GTE Corp. and Sprint Nextel Corp.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3016500" y="951925"/>
            <a:ext cx="3382075" cy="3804850"/>
          </a:xfrm>
          <a:prstGeom prst="rect">
            <a:avLst/>
          </a:prstGeom>
          <a:noFill/>
          <a:ln>
            <a:noFill/>
          </a:ln>
        </p:spPr>
      </p:pic>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400"/>
              <a:t>The “Last Mile”: Local</a:t>
            </a:r>
            <a:endParaRPr sz="3600"/>
          </a:p>
        </p:txBody>
      </p:sp>
      <p:sp>
        <p:nvSpPr>
          <p:cNvPr id="148" name="Google Shape;148;p26"/>
          <p:cNvSpPr txBox="1"/>
          <p:nvPr/>
        </p:nvSpPr>
        <p:spPr>
          <a:xfrm>
            <a:off x="-100" y="4756775"/>
            <a:ext cx="6129600" cy="38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9" name="Google Shape;149;p26"/>
          <p:cNvSpPr txBox="1"/>
          <p:nvPr>
            <p:ph idx="1" type="body"/>
          </p:nvPr>
        </p:nvSpPr>
        <p:spPr>
          <a:xfrm>
            <a:off x="311700" y="1950300"/>
            <a:ext cx="8520600" cy="18081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The final connectivity leg between the telecommunication service provider and an individual customer (e.g. Comcast, RCN, etc.).</a:t>
            </a:r>
            <a:endParaRPr/>
          </a:p>
          <a:p>
            <a:pPr indent="-342900" lvl="0" marL="457200" rtl="0" algn="l">
              <a:spcBef>
                <a:spcPts val="1000"/>
              </a:spcBef>
              <a:spcAft>
                <a:spcPts val="0"/>
              </a:spcAft>
              <a:buSzPts val="1800"/>
              <a:buChar char="-"/>
            </a:pPr>
            <a:r>
              <a:rPr lang="en"/>
              <a:t>The most widely used last mile technologies are DOCSIS (xDSL Cable and Cable Modem Access), fiber optic, or wireless access.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0"/>
            <a:ext cx="9144000" cy="5143518"/>
          </a:xfrm>
          <a:prstGeom prst="rect">
            <a:avLst/>
          </a:prstGeom>
          <a:noFill/>
          <a:ln>
            <a:noFill/>
          </a:ln>
        </p:spPr>
      </p:pic>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Pictured: A Google Data Center</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controls the Internet?</a:t>
            </a:r>
            <a:endParaRPr/>
          </a:p>
        </p:txBody>
      </p:sp>
      <p:sp>
        <p:nvSpPr>
          <p:cNvPr id="161" name="Google Shape;161;p28"/>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one runs the Internet. It’s organized as a decentralized network of networks. </a:t>
            </a:r>
            <a:endParaRPr/>
          </a:p>
          <a:p>
            <a:pPr indent="-342900" lvl="0" marL="457200" rtl="0" algn="l">
              <a:spcBef>
                <a:spcPts val="1000"/>
              </a:spcBef>
              <a:spcAft>
                <a:spcPts val="0"/>
              </a:spcAft>
              <a:buSzPts val="1800"/>
              <a:buChar char="●"/>
            </a:pPr>
            <a:r>
              <a:rPr lang="en"/>
              <a:t>Thousands of companies, universities, governments, and other entities operate their own networks and exchange traffic with each other based on voluntary interconnection agreements</a:t>
            </a:r>
            <a:endParaRPr/>
          </a:p>
          <a:p>
            <a:pPr indent="-342900" lvl="0" marL="457200" rtl="0" algn="l">
              <a:spcBef>
                <a:spcPts val="1000"/>
              </a:spcBef>
              <a:spcAft>
                <a:spcPts val="0"/>
              </a:spcAft>
              <a:buSzPts val="1800"/>
              <a:buChar char="●"/>
            </a:pPr>
            <a:r>
              <a:rPr lang="en"/>
              <a:t>There are technical standards commi</a:t>
            </a:r>
            <a:r>
              <a:rPr lang="en"/>
              <a:t>t</a:t>
            </a:r>
            <a:r>
              <a:rPr lang="en"/>
              <a:t>tees (ICANN, IETF, etc.) that do meet and agree on rules of traffic exchange</a:t>
            </a:r>
            <a:endParaRPr/>
          </a:p>
          <a:p>
            <a:pPr indent="-342900" lvl="0" marL="457200" rtl="0" algn="l">
              <a:spcBef>
                <a:spcPts val="1000"/>
              </a:spcBef>
              <a:spcAft>
                <a:spcPts val="1000"/>
              </a:spcAft>
              <a:buSzPts val="1800"/>
              <a:buChar char="●"/>
            </a:pPr>
            <a:r>
              <a:rPr lang="en"/>
              <a:t>Governments can filter and block traffic (as can companies, schools, etc.)</a:t>
            </a:r>
            <a:endParaRPr/>
          </a:p>
        </p:txBody>
      </p:sp>
      <p:sp>
        <p:nvSpPr>
          <p:cNvPr id="162" name="Google Shape;162;p28"/>
          <p:cNvSpPr txBox="1"/>
          <p:nvPr/>
        </p:nvSpPr>
        <p:spPr>
          <a:xfrm>
            <a:off x="0" y="4634100"/>
            <a:ext cx="58563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ubik"/>
                <a:ea typeface="Rubik"/>
                <a:cs typeface="Rubik"/>
                <a:sym typeface="Rubik"/>
              </a:rPr>
              <a:t>Source: </a:t>
            </a:r>
            <a:r>
              <a:rPr lang="en" u="sng">
                <a:solidFill>
                  <a:schemeClr val="hlink"/>
                </a:solidFill>
                <a:latin typeface="Rubik"/>
                <a:ea typeface="Rubik"/>
                <a:cs typeface="Rubik"/>
                <a:sym typeface="Rubik"/>
                <a:hlinkClick r:id="rId3"/>
              </a:rPr>
              <a:t>https://www.vox.com/2014/6/16/18076282/the-internet</a:t>
            </a:r>
            <a:endParaRPr>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animEffect filter="fade" transition="in">
                                      <p:cBhvr>
                                        <p:cTn dur="1"/>
                                        <p:tgtEl>
                                          <p:spTgt spid="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animEffect filter="fade" transition="in">
                                      <p:cBhvr>
                                        <p:cTn dur="1"/>
                                        <p:tgtEl>
                                          <p:spTgt spid="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animEffect filter="fade" transition="in">
                                      <p:cBhvr>
                                        <p:cTn dur="1"/>
                                        <p:tgtEl>
                                          <p:spTgt spid="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animEffect filter="fade" transition="in">
                                      <p:cBhvr>
                                        <p:cTn dur="1"/>
                                        <p:tgtEl>
                                          <p:spTgt spid="1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principle that Internet service providers and governments should treat all data on the Internet the same, not discriminating or charging differentially by user, content, site, platform, application, type of attached equipment, or mode of communication. In the US, this is controlled by the FCC. </a:t>
            </a:r>
            <a:endParaRPr/>
          </a:p>
          <a:p>
            <a:pPr indent="-342900" lvl="0" marL="457200" rtl="0" algn="l">
              <a:spcBef>
                <a:spcPts val="1000"/>
              </a:spcBef>
              <a:spcAft>
                <a:spcPts val="0"/>
              </a:spcAft>
              <a:buSzPts val="1800"/>
              <a:buAutoNum type="arabicPeriod"/>
            </a:pPr>
            <a:r>
              <a:rPr lang="en"/>
              <a:t>Repealed in 2015, championed by Ajit Pai</a:t>
            </a:r>
            <a:endParaRPr/>
          </a:p>
          <a:p>
            <a:pPr indent="-342900" lvl="0" marL="457200" rtl="0" algn="l">
              <a:spcBef>
                <a:spcPts val="0"/>
              </a:spcBef>
              <a:spcAft>
                <a:spcPts val="0"/>
              </a:spcAft>
              <a:buSzPts val="1800"/>
              <a:buAutoNum type="arabicPeriod"/>
            </a:pPr>
            <a:r>
              <a:rPr lang="en"/>
              <a:t>Biden administration revisiting this determination</a:t>
            </a:r>
            <a:endParaRPr/>
          </a:p>
          <a:p>
            <a:pPr indent="0" lvl="0" marL="0" rtl="0" algn="l">
              <a:spcBef>
                <a:spcPts val="1000"/>
              </a:spcBef>
              <a:spcAft>
                <a:spcPts val="0"/>
              </a:spcAft>
              <a:buNone/>
            </a:pPr>
            <a:r>
              <a:rPr lang="en"/>
              <a:t>Questions to think about:</a:t>
            </a:r>
            <a:endParaRPr/>
          </a:p>
          <a:p>
            <a:pPr indent="-342900" lvl="0" marL="457200" rtl="0" algn="l">
              <a:spcBef>
                <a:spcPts val="1000"/>
              </a:spcBef>
              <a:spcAft>
                <a:spcPts val="0"/>
              </a:spcAft>
              <a:buSzPts val="1800"/>
              <a:buAutoNum type="arabicPeriod"/>
            </a:pPr>
            <a:r>
              <a:rPr lang="en"/>
              <a:t>What are the arguments FOR certain kinds of traffic getting prioritized?</a:t>
            </a:r>
            <a:endParaRPr/>
          </a:p>
          <a:p>
            <a:pPr indent="-342900" lvl="0" marL="457200" rtl="0" algn="l">
              <a:spcBef>
                <a:spcPts val="0"/>
              </a:spcBef>
              <a:spcAft>
                <a:spcPts val="0"/>
              </a:spcAft>
              <a:buSzPts val="1800"/>
              <a:buAutoNum type="arabicPeriod"/>
            </a:pPr>
            <a:r>
              <a:rPr lang="en"/>
              <a:t>What are the arguments against it?</a:t>
            </a:r>
            <a:endParaRPr/>
          </a:p>
        </p:txBody>
      </p:sp>
      <p:sp>
        <p:nvSpPr>
          <p:cNvPr id="168" name="Google Shape;168;p29"/>
          <p:cNvSpPr txBox="1"/>
          <p:nvPr/>
        </p:nvSpPr>
        <p:spPr>
          <a:xfrm>
            <a:off x="76200" y="4660200"/>
            <a:ext cx="8686800" cy="48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Montserrat"/>
                <a:ea typeface="Montserrat"/>
                <a:cs typeface="Montserrat"/>
                <a:sym typeface="Montserrat"/>
              </a:rPr>
              <a:t>Article that provides some context: </a:t>
            </a:r>
            <a:r>
              <a:rPr lang="en" sz="1100" u="sng">
                <a:solidFill>
                  <a:schemeClr val="hlink"/>
                </a:solidFill>
                <a:latin typeface="Montserrat"/>
                <a:ea typeface="Montserrat"/>
                <a:cs typeface="Montserrat"/>
                <a:sym typeface="Montserrat"/>
                <a:hlinkClick r:id="rId3"/>
              </a:rPr>
              <a:t>https://www.cnet.com/tech/services-and-software/fcc-net-neutrality-repeal-ajit-pai-what-you-need-to-know/</a:t>
            </a:r>
            <a:r>
              <a:rPr lang="en" sz="1100">
                <a:latin typeface="Montserrat"/>
                <a:ea typeface="Montserrat"/>
                <a:cs typeface="Montserrat"/>
                <a:sym typeface="Montserrat"/>
              </a:rPr>
              <a:t> </a:t>
            </a:r>
            <a:endParaRPr sz="1100">
              <a:latin typeface="Montserrat"/>
              <a:ea typeface="Montserrat"/>
              <a:cs typeface="Montserrat"/>
              <a:sym typeface="Montserrat"/>
            </a:endParaRPr>
          </a:p>
        </p:txBody>
      </p:sp>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Net Neutrality?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animEffect filter="fade" transition="in">
                                      <p:cBhvr>
                                        <p:cTn dur="1"/>
                                        <p:tgtEl>
                                          <p:spTgt spid="1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animEffect filter="fade" transition="in">
                                      <p:cBhvr>
                                        <p:cTn dur="1"/>
                                        <p:tgtEl>
                                          <p:spTgt spid="1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animEffect filter="fade" transition="in">
                                      <p:cBhvr>
                                        <p:cTn dur="1"/>
                                        <p:tgtEl>
                                          <p:spTgt spid="1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animEffect filter="fade" transition="in">
                                      <p:cBhvr>
                                        <p:cTn dur="1"/>
                                        <p:tgtEl>
                                          <p:spTgt spid="1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animEffect filter="fade" transition="in">
                                      <p:cBhvr>
                                        <p:cTn dur="1"/>
                                        <p:tgtEl>
                                          <p:spTgt spid="1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animEffect filter="fade" transition="in">
                                      <p:cBhvr>
                                        <p:cTn dur="1"/>
                                        <p:tgtEl>
                                          <p:spTgt spid="1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52400" y="152400"/>
            <a:ext cx="8395749"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can access your data (transmission &amp; storage)?</a:t>
            </a:r>
            <a:endParaRPr/>
          </a:p>
        </p:txBody>
      </p:sp>
      <p:sp>
        <p:nvSpPr>
          <p:cNvPr id="180" name="Google Shape;180;p31"/>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the 2013 Snowden leaks reveal?</a:t>
            </a:r>
            <a:endParaRPr/>
          </a:p>
          <a:p>
            <a:pPr indent="-342900" lvl="0" marL="457200" rtl="0" algn="l">
              <a:spcBef>
                <a:spcPts val="0"/>
              </a:spcBef>
              <a:spcAft>
                <a:spcPts val="0"/>
              </a:spcAft>
              <a:buSzPts val="1800"/>
              <a:buChar char="●"/>
            </a:pPr>
            <a:r>
              <a:rPr lang="en"/>
              <a:t>Britain's “Tempora” taps fiber optic cables around the world</a:t>
            </a:r>
            <a:endParaRPr/>
          </a:p>
          <a:p>
            <a:pPr indent="-342900" lvl="0" marL="457200" rtl="0" algn="l">
              <a:spcBef>
                <a:spcPts val="0"/>
              </a:spcBef>
              <a:spcAft>
                <a:spcPts val="0"/>
              </a:spcAft>
              <a:buSzPts val="1800"/>
              <a:buChar char="●"/>
            </a:pPr>
            <a:r>
              <a:rPr lang="en"/>
              <a:t>NSA could hack into Google and Yahoo data centers w/o their knowledge</a:t>
            </a:r>
            <a:endParaRPr/>
          </a:p>
          <a:p>
            <a:pPr indent="-342900" lvl="0" marL="457200" rtl="0" algn="l">
              <a:spcBef>
                <a:spcPts val="0"/>
              </a:spcBef>
              <a:spcAft>
                <a:spcPts val="0"/>
              </a:spcAft>
              <a:buSzPts val="1800"/>
              <a:buChar char="●"/>
            </a:pPr>
            <a:r>
              <a:rPr lang="en"/>
              <a:t>Verizon had been providing the NSA w/all of its phone records</a:t>
            </a:r>
            <a:endParaRPr/>
          </a:p>
          <a:p>
            <a:pPr indent="-342900" lvl="0" marL="457200" rtl="0" algn="l">
              <a:spcBef>
                <a:spcPts val="0"/>
              </a:spcBef>
              <a:spcAft>
                <a:spcPts val="0"/>
              </a:spcAft>
              <a:buSzPts val="1800"/>
              <a:buChar char="●"/>
            </a:pPr>
            <a:r>
              <a:rPr lang="en"/>
              <a:t>NSA can request user data from companies, which they are compelled to deliver on by law (PRISM)</a:t>
            </a:r>
            <a:endParaRPr/>
          </a:p>
          <a:p>
            <a:pPr indent="-342900" lvl="0" marL="457200" rtl="0" algn="l">
              <a:spcBef>
                <a:spcPts val="0"/>
              </a:spcBef>
              <a:spcAft>
                <a:spcPts val="0"/>
              </a:spcAft>
              <a:buSzPts val="1800"/>
              <a:buChar char="●"/>
            </a:pPr>
            <a:r>
              <a:rPr lang="en"/>
              <a:t>NSA undermines encryption via backdoors and promoting the use of weaker algorithms</a:t>
            </a:r>
            <a:endParaRPr/>
          </a:p>
        </p:txBody>
      </p:sp>
      <p:sp>
        <p:nvSpPr>
          <p:cNvPr id="181" name="Google Shape;181;p31"/>
          <p:cNvSpPr txBox="1"/>
          <p:nvPr/>
        </p:nvSpPr>
        <p:spPr>
          <a:xfrm>
            <a:off x="0" y="4195050"/>
            <a:ext cx="88944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Sources: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u="sng">
                <a:solidFill>
                  <a:schemeClr val="hlink"/>
                </a:solidFill>
                <a:latin typeface="Montserrat"/>
                <a:ea typeface="Montserrat"/>
                <a:cs typeface="Montserrat"/>
                <a:sym typeface="Montserrat"/>
                <a:hlinkClick r:id="rId3"/>
              </a:rPr>
              <a:t>https://mashable.com/2014/06/05/edward-snowden-revelations/#u2nj85eX6PqT</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304800" lvl="0" marL="457200" rtl="0" algn="l">
              <a:lnSpc>
                <a:spcPct val="115000"/>
              </a:lnSpc>
              <a:spcBef>
                <a:spcPts val="0"/>
              </a:spcBef>
              <a:spcAft>
                <a:spcPts val="1600"/>
              </a:spcAft>
              <a:buSzPts val="1200"/>
              <a:buFont typeface="Montserrat"/>
              <a:buChar char="-"/>
            </a:pPr>
            <a:r>
              <a:rPr lang="en" sz="1200" u="sng">
                <a:solidFill>
                  <a:schemeClr val="accent5"/>
                </a:solidFill>
                <a:latin typeface="Montserrat"/>
                <a:ea typeface="Montserrat"/>
                <a:cs typeface="Montserrat"/>
                <a:sym typeface="Montserrat"/>
                <a:hlinkClick r:id="rId4">
                  <a:extLst>
                    <a:ext uri="{A12FA001-AC4F-418D-AE19-62706E023703}">
                      <ahyp:hlinkClr val="tx"/>
                    </a:ext>
                  </a:extLst>
                </a:hlinkClick>
              </a:rPr>
              <a:t>https://www.theguardian.com/world/interactive/2013/nov/01/snowden-nsa-files-surveillance-revelations-decoded#section/1</a:t>
            </a:r>
            <a:r>
              <a:rPr lang="en" sz="1200">
                <a:solidFill>
                  <a:schemeClr val="dk2"/>
                </a:solidFill>
                <a:latin typeface="Montserrat"/>
                <a:ea typeface="Montserrat"/>
                <a:cs typeface="Montserrat"/>
                <a:sym typeface="Montserrat"/>
              </a:rPr>
              <a:t>  (Worth a read!)</a:t>
            </a:r>
            <a:endParaRPr sz="12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1"/>
                                        <p:tgtEl>
                                          <p:spTgt spid="1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1"/>
                                        <p:tgtEl>
                                          <p:spTgt spid="1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1"/>
                                        <p:tgtEl>
                                          <p:spTgt spid="1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1"/>
                                        <p:tgtEl>
                                          <p:spTgt spid="1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4" st="4"/>
                                            </p:txEl>
                                          </p:spTgt>
                                        </p:tgtEl>
                                        <p:attrNameLst>
                                          <p:attrName>style.visibility</p:attrName>
                                        </p:attrNameLst>
                                      </p:cBhvr>
                                      <p:to>
                                        <p:strVal val="visible"/>
                                      </p:to>
                                    </p:set>
                                    <p:animEffect filter="fade" transition="in">
                                      <p:cBhvr>
                                        <p:cTn dur="1"/>
                                        <p:tgtEl>
                                          <p:spTgt spid="1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xEl>
                                              <p:pRg end="5" st="5"/>
                                            </p:txEl>
                                          </p:spTgt>
                                        </p:tgtEl>
                                        <p:attrNameLst>
                                          <p:attrName>style.visibility</p:attrName>
                                        </p:attrNameLst>
                                      </p:cBhvr>
                                      <p:to>
                                        <p:strVal val="visible"/>
                                      </p:to>
                                    </p:set>
                                    <p:animEffect filter="fade" transition="in">
                                      <p:cBhvr>
                                        <p:cTn dur="1"/>
                                        <p:tgtEl>
                                          <p:spTgt spid="1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61" name="Google Shape;61;p14"/>
          <p:cNvSpPr txBox="1"/>
          <p:nvPr>
            <p:ph idx="1" type="body"/>
          </p:nvPr>
        </p:nvSpPr>
        <p:spPr>
          <a:xfrm>
            <a:off x="311700" y="1152475"/>
            <a:ext cx="8201400" cy="3686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Today’s lecture is based on the readings (Timothy B. Lee, 2014).</a:t>
            </a:r>
            <a:endParaRPr/>
          </a:p>
          <a:p>
            <a:pPr indent="-342900" lvl="0" marL="457200" rtl="0" algn="l">
              <a:spcBef>
                <a:spcPts val="1000"/>
              </a:spcBef>
              <a:spcAft>
                <a:spcPts val="0"/>
              </a:spcAft>
              <a:buSzPts val="1800"/>
              <a:buChar char="●"/>
            </a:pPr>
            <a:r>
              <a:rPr lang="en"/>
              <a:t>For Wednesday, please watch </a:t>
            </a:r>
            <a:r>
              <a:rPr lang="en" u="sng">
                <a:solidFill>
                  <a:schemeClr val="hlink"/>
                </a:solidFill>
                <a:hlinkClick r:id="rId3"/>
              </a:rPr>
              <a:t>Nosedive</a:t>
            </a:r>
            <a:r>
              <a:rPr lang="en"/>
              <a:t> (Black Mirror Episode). Available on Netflix or Amazon. </a:t>
            </a:r>
            <a:endParaRPr/>
          </a:p>
          <a:p>
            <a:pPr indent="-317500" lvl="1" marL="914400" rtl="0" algn="l">
              <a:spcBef>
                <a:spcPts val="1000"/>
              </a:spcBef>
              <a:spcAft>
                <a:spcPts val="0"/>
              </a:spcAft>
              <a:buSzPts val="1400"/>
              <a:buChar char="○"/>
            </a:pPr>
            <a:r>
              <a:rPr lang="en"/>
              <a:t>All of our discussions and group activities will assume that you watched it.</a:t>
            </a:r>
            <a:endParaRPr/>
          </a:p>
          <a:p>
            <a:pPr indent="-342900" lvl="0" marL="457200" rtl="0" algn="l">
              <a:spcBef>
                <a:spcPts val="1000"/>
              </a:spcBef>
              <a:spcAft>
                <a:spcPts val="1000"/>
              </a:spcAft>
              <a:buSzPts val="1800"/>
              <a:buChar char="●"/>
            </a:pPr>
            <a:r>
              <a:rPr lang="en"/>
              <a:t>Our first Tutorial will be Friday (during class). We will be examining how platforms gather data about their users to ‘optimize’ their experiences.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0" st="0"/>
                                            </p:txEl>
                                          </p:spTgt>
                                        </p:tgtEl>
                                        <p:attrNameLst>
                                          <p:attrName>style.visibility</p:attrName>
                                        </p:attrNameLst>
                                      </p:cBhvr>
                                      <p:to>
                                        <p:strVal val="visible"/>
                                      </p:to>
                                    </p:set>
                                    <p:animEffect filter="fade" transition="in">
                                      <p:cBhvr>
                                        <p:cTn dur="200"/>
                                        <p:tgtEl>
                                          <p:spTgt spid="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1" st="1"/>
                                            </p:txEl>
                                          </p:spTgt>
                                        </p:tgtEl>
                                        <p:attrNameLst>
                                          <p:attrName>style.visibility</p:attrName>
                                        </p:attrNameLst>
                                      </p:cBhvr>
                                      <p:to>
                                        <p:strVal val="visible"/>
                                      </p:to>
                                    </p:set>
                                    <p:animEffect filter="fade" transition="in">
                                      <p:cBhvr>
                                        <p:cTn dur="200"/>
                                        <p:tgtEl>
                                          <p:spTgt spid="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2" st="2"/>
                                            </p:txEl>
                                          </p:spTgt>
                                        </p:tgtEl>
                                        <p:attrNameLst>
                                          <p:attrName>style.visibility</p:attrName>
                                        </p:attrNameLst>
                                      </p:cBhvr>
                                      <p:to>
                                        <p:strVal val="visible"/>
                                      </p:to>
                                    </p:set>
                                    <p:animEffect filter="fade" transition="in">
                                      <p:cBhvr>
                                        <p:cTn dur="200"/>
                                        <p:tgtEl>
                                          <p:spTgt spid="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xEl>
                                              <p:pRg end="3" st="3"/>
                                            </p:txEl>
                                          </p:spTgt>
                                        </p:tgtEl>
                                        <p:attrNameLst>
                                          <p:attrName>style.visibility</p:attrName>
                                        </p:attrNameLst>
                                      </p:cBhvr>
                                      <p:to>
                                        <p:strVal val="visible"/>
                                      </p:to>
                                    </p:set>
                                    <p:animEffect filter="fade" transition="in">
                                      <p:cBhvr>
                                        <p:cTn dur="200"/>
                                        <p:tgtEl>
                                          <p:spTgt spid="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Wednesday…</a:t>
            </a:r>
            <a:endParaRPr/>
          </a:p>
        </p:txBody>
      </p:sp>
      <p:sp>
        <p:nvSpPr>
          <p:cNvPr id="187" name="Google Shape;187;p32"/>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Watch Nosedive, and review the discussion questions before we meet!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a:t>
            </a:r>
            <a:r>
              <a:rPr lang="en"/>
              <a:t> Goals for this Week</a:t>
            </a:r>
            <a:endParaRPr/>
          </a:p>
        </p:txBody>
      </p:sp>
      <p:sp>
        <p:nvSpPr>
          <p:cNvPr id="67" name="Google Shape;67;p15"/>
          <p:cNvSpPr txBox="1"/>
          <p:nvPr>
            <p:ph idx="1" type="body"/>
          </p:nvPr>
        </p:nvSpPr>
        <p:spPr>
          <a:xfrm>
            <a:off x="311700" y="1152475"/>
            <a:ext cx="8520600" cy="39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During this course, we’ll be building different websites and computer programs that will eventually be part of the Internet. But before we do, we’re going to think a bit about the big picture.</a:t>
            </a:r>
            <a:endParaRPr/>
          </a:p>
          <a:p>
            <a:pPr indent="-342900" lvl="0" marL="457200" rtl="0" algn="l">
              <a:spcBef>
                <a:spcPts val="1000"/>
              </a:spcBef>
              <a:spcAft>
                <a:spcPts val="0"/>
              </a:spcAft>
              <a:buSzPts val="1800"/>
              <a:buChar char="●"/>
            </a:pPr>
            <a:r>
              <a:rPr lang="en"/>
              <a:t>Today: How the Internet works (more technical stuff)</a:t>
            </a:r>
            <a:endParaRPr/>
          </a:p>
          <a:p>
            <a:pPr indent="-342900" lvl="0" marL="457200" rtl="0" algn="l">
              <a:spcBef>
                <a:spcPts val="1000"/>
              </a:spcBef>
              <a:spcAft>
                <a:spcPts val="0"/>
              </a:spcAft>
              <a:buSzPts val="1800"/>
              <a:buChar char="●"/>
            </a:pPr>
            <a:r>
              <a:rPr lang="en"/>
              <a:t>Wednesday &amp; Friday: Societal considerations of the Internet:</a:t>
            </a:r>
            <a:endParaRPr/>
          </a:p>
          <a:p>
            <a:pPr indent="-317500" lvl="1" marL="914400" rtl="0" algn="l">
              <a:spcBef>
                <a:spcPts val="1000"/>
              </a:spcBef>
              <a:spcAft>
                <a:spcPts val="0"/>
              </a:spcAft>
              <a:buSzPts val="1400"/>
              <a:buChar char="○"/>
            </a:pPr>
            <a:r>
              <a:rPr lang="en"/>
              <a:t>How big of an issue is privacy and surveillance on the Internet?</a:t>
            </a:r>
            <a:endParaRPr/>
          </a:p>
          <a:p>
            <a:pPr indent="-317500" lvl="1" marL="914400" rtl="0" algn="l">
              <a:spcBef>
                <a:spcPts val="1000"/>
              </a:spcBef>
              <a:spcAft>
                <a:spcPts val="0"/>
              </a:spcAft>
              <a:buSzPts val="1400"/>
              <a:buChar char="○"/>
            </a:pPr>
            <a:r>
              <a:rPr lang="en"/>
              <a:t>Whose voices and ideas are being amplified / stifled on the Internet (and when / how might this happen)?</a:t>
            </a:r>
            <a:endParaRPr/>
          </a:p>
          <a:p>
            <a:pPr indent="-317500" lvl="1" marL="914400" rtl="0" algn="l">
              <a:spcBef>
                <a:spcPts val="1000"/>
              </a:spcBef>
              <a:spcAft>
                <a:spcPts val="1000"/>
              </a:spcAft>
              <a:buSzPts val="1400"/>
              <a:buChar char="○"/>
            </a:pPr>
            <a:r>
              <a:rPr lang="en"/>
              <a:t>Has power and control on the Internet shifted since its initial days? If so, should we care?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Effect filter="fade" transition="in">
                                      <p:cBhvr>
                                        <p:cTn dur="1"/>
                                        <p:tgtEl>
                                          <p:spTgt spid="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Effect filter="fade" transition="in">
                                      <p:cBhvr>
                                        <p:cTn dur="1"/>
                                        <p:tgtEl>
                                          <p:spTgt spid="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animEffect filter="fade" transition="in">
                                      <p:cBhvr>
                                        <p:cTn dur="1"/>
                                        <p:tgtEl>
                                          <p:spTgt spid="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3" st="3"/>
                                            </p:txEl>
                                          </p:spTgt>
                                        </p:tgtEl>
                                        <p:attrNameLst>
                                          <p:attrName>style.visibility</p:attrName>
                                        </p:attrNameLst>
                                      </p:cBhvr>
                                      <p:to>
                                        <p:strVal val="visible"/>
                                      </p:to>
                                    </p:set>
                                    <p:animEffect filter="fade" transition="in">
                                      <p:cBhvr>
                                        <p:cTn dur="1"/>
                                        <p:tgtEl>
                                          <p:spTgt spid="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4" st="4"/>
                                            </p:txEl>
                                          </p:spTgt>
                                        </p:tgtEl>
                                        <p:attrNameLst>
                                          <p:attrName>style.visibility</p:attrName>
                                        </p:attrNameLst>
                                      </p:cBhvr>
                                      <p:to>
                                        <p:strVal val="visible"/>
                                      </p:to>
                                    </p:set>
                                    <p:animEffect filter="fade" transition="in">
                                      <p:cBhvr>
                                        <p:cTn dur="1"/>
                                        <p:tgtEl>
                                          <p:spTgt spid="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xEl>
                                              <p:pRg end="5" st="5"/>
                                            </p:txEl>
                                          </p:spTgt>
                                        </p:tgtEl>
                                        <p:attrNameLst>
                                          <p:attrName>style.visibility</p:attrName>
                                        </p:attrNameLst>
                                      </p:cBhvr>
                                      <p:to>
                                        <p:strVal val="visible"/>
                                      </p:to>
                                    </p:set>
                                    <p:animEffect filter="fade" transition="in">
                                      <p:cBhvr>
                                        <p:cTn dur="1"/>
                                        <p:tgtEl>
                                          <p:spTgt spid="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Let’s find out what you already </a:t>
            </a:r>
            <a:br>
              <a:rPr lang="en"/>
            </a:br>
            <a:r>
              <a:rPr lang="en"/>
              <a:t>know about the Internet...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But first, let’s define it…</a:t>
            </a:r>
            <a:endParaRPr/>
          </a:p>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series of tubes to transmit data.</a:t>
            </a:r>
            <a:endParaRPr/>
          </a:p>
          <a:p>
            <a:pPr indent="0" lvl="0" marL="0" rtl="0" algn="l">
              <a:spcBef>
                <a:spcPts val="0"/>
              </a:spcBef>
              <a:spcAft>
                <a:spcPts val="0"/>
              </a:spcAft>
              <a:buNone/>
            </a:pPr>
            <a:r>
              <a:rPr lang="en"/>
              <a:t>An intangible world.</a:t>
            </a:r>
            <a:endParaRPr/>
          </a:p>
          <a:p>
            <a:pPr indent="0" lvl="0" marL="0" rtl="0" algn="l">
              <a:spcBef>
                <a:spcPts val="0"/>
              </a:spcBef>
              <a:spcAft>
                <a:spcPts val="0"/>
              </a:spcAft>
              <a:buNone/>
            </a:pPr>
            <a:r>
              <a:rPr lang="en"/>
              <a:t>A storage facility for data</a:t>
            </a:r>
            <a:endParaRPr/>
          </a:p>
          <a:p>
            <a:pPr indent="0" lvl="0" marL="0" rtl="0" algn="l">
              <a:spcBef>
                <a:spcPts val="0"/>
              </a:spcBef>
              <a:spcAft>
                <a:spcPts val="0"/>
              </a:spcAft>
              <a:buNone/>
            </a:pPr>
            <a:r>
              <a:rPr lang="en"/>
              <a:t>Can transmit any kind of data and if you have a device, it can be </a:t>
            </a:r>
            <a:r>
              <a:rPr lang="en"/>
              <a:t>reconstituted</a:t>
            </a:r>
            <a:r>
              <a:rPr lang="en"/>
              <a:t> on the other side.</a:t>
            </a:r>
            <a:endParaRPr/>
          </a:p>
          <a:p>
            <a:pPr indent="0" lvl="0" marL="0" rtl="0" algn="l">
              <a:spcBef>
                <a:spcPts val="0"/>
              </a:spcBef>
              <a:spcAft>
                <a:spcPts val="0"/>
              </a:spcAft>
              <a:buNone/>
            </a:pPr>
            <a:r>
              <a:rPr lang="en"/>
              <a:t>The data may or may not be true – so you need more data. Or you </a:t>
            </a:r>
            <a:r>
              <a:rPr lang="en"/>
              <a:t>research</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Start here on Wednesday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first, let’s define it…</a:t>
            </a:r>
            <a:endParaRPr/>
          </a:p>
        </p:txBody>
      </p:sp>
      <p:sp>
        <p:nvSpPr>
          <p:cNvPr id="84" name="Google Shape;84;p18"/>
          <p:cNvSpPr txBox="1"/>
          <p:nvPr>
            <p:ph idx="1" type="body"/>
          </p:nvPr>
        </p:nvSpPr>
        <p:spPr>
          <a:xfrm>
            <a:off x="311700" y="1152475"/>
            <a:ext cx="8520600" cy="3875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“The Internet”</a:t>
            </a:r>
            <a:r>
              <a:rPr lang="en"/>
              <a:t> can be used in a lot of different ways:</a:t>
            </a:r>
            <a:endParaRPr/>
          </a:p>
          <a:p>
            <a:pPr indent="-334327" lvl="0" marL="457200" rtl="0" algn="l">
              <a:spcBef>
                <a:spcPts val="1000"/>
              </a:spcBef>
              <a:spcAft>
                <a:spcPts val="0"/>
              </a:spcAft>
              <a:buSzPct val="100000"/>
              <a:buChar char="■"/>
            </a:pPr>
            <a:r>
              <a:rPr b="1" lang="en">
                <a:solidFill>
                  <a:srgbClr val="3C78D8"/>
                </a:solidFill>
              </a:rPr>
              <a:t>Today</a:t>
            </a:r>
            <a:r>
              <a:rPr lang="en"/>
              <a:t> we’ll be talking about “The Internet” in terms of its technical </a:t>
            </a:r>
            <a:r>
              <a:rPr lang="en"/>
              <a:t>infrastructure</a:t>
            </a:r>
            <a:r>
              <a:rPr lang="en"/>
              <a:t> (e.g. fiber optic cables, “last mile” networks, data centers, and TCP/IP).</a:t>
            </a:r>
            <a:endParaRPr/>
          </a:p>
          <a:p>
            <a:pPr indent="-334327" lvl="0" marL="457200" rtl="0" algn="l">
              <a:spcBef>
                <a:spcPts val="1000"/>
              </a:spcBef>
              <a:spcAft>
                <a:spcPts val="0"/>
              </a:spcAft>
              <a:buSzPct val="100000"/>
              <a:buChar char="■"/>
            </a:pPr>
            <a:r>
              <a:rPr lang="en"/>
              <a:t>On </a:t>
            </a:r>
            <a:r>
              <a:rPr b="1" lang="en">
                <a:solidFill>
                  <a:srgbClr val="3C78D8"/>
                </a:solidFill>
              </a:rPr>
              <a:t>Wednesday &amp; Friday</a:t>
            </a:r>
            <a:r>
              <a:rPr lang="en"/>
              <a:t>, we’ll be discussing “The Internet” in terms of the “social life of the </a:t>
            </a:r>
            <a:r>
              <a:rPr lang="en"/>
              <a:t>internet</a:t>
            </a:r>
            <a:r>
              <a:rPr lang="en"/>
              <a:t>”(i.e., content and services the run on top of internet infrastructure).</a:t>
            </a:r>
            <a:endParaRPr/>
          </a:p>
          <a:p>
            <a:pPr indent="-334327" lvl="0" marL="457200" rtl="0" algn="l">
              <a:spcBef>
                <a:spcPts val="1000"/>
              </a:spcBef>
              <a:spcAft>
                <a:spcPts val="0"/>
              </a:spcAft>
              <a:buSzPct val="100000"/>
              <a:buChar char="■"/>
            </a:pPr>
            <a:r>
              <a:rPr lang="en"/>
              <a:t>Oftentimes “The Web” and “The Internet” are used interchangeably. But from a CS perspective, they’re very different:</a:t>
            </a:r>
            <a:endParaRPr/>
          </a:p>
          <a:p>
            <a:pPr indent="-310832" lvl="1" marL="914400" rtl="0" algn="l">
              <a:spcBef>
                <a:spcPts val="1000"/>
              </a:spcBef>
              <a:spcAft>
                <a:spcPts val="0"/>
              </a:spcAft>
              <a:buSzPct val="87500"/>
              <a:buChar char="■"/>
            </a:pPr>
            <a:r>
              <a:rPr b="1" i="1" lang="en"/>
              <a:t>The Internet</a:t>
            </a:r>
            <a:r>
              <a:rPr lang="en"/>
              <a:t> refers to the physical network infrastructure + TCP/IP protocol</a:t>
            </a:r>
            <a:endParaRPr/>
          </a:p>
          <a:p>
            <a:pPr indent="-310832" lvl="1" marL="914400" rtl="0" algn="l">
              <a:spcBef>
                <a:spcPts val="1000"/>
              </a:spcBef>
              <a:spcAft>
                <a:spcPts val="1000"/>
              </a:spcAft>
              <a:buSzPct val="87500"/>
              <a:buChar char="■"/>
            </a:pPr>
            <a:r>
              <a:rPr b="1" i="1" lang="en"/>
              <a:t>The Web</a:t>
            </a:r>
            <a:r>
              <a:rPr lang="en"/>
              <a:t> is one application that runs on top of the internet (others include zoom, email, telnet, ssh,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
                                        <p:tgtEl>
                                          <p:spTgt spid="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1"/>
                                        <p:tgtEl>
                                          <p:spTgt spid="8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questions about the Internet...</a:t>
            </a:r>
            <a:endParaRPr/>
          </a:p>
        </p:txBody>
      </p:sp>
      <p:sp>
        <p:nvSpPr>
          <p:cNvPr id="90" name="Google Shape;90;p19"/>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a:buAutoNum type="arabicPeriod"/>
            </a:pPr>
            <a:r>
              <a:rPr lang="en"/>
              <a:t>What is the cloud?</a:t>
            </a:r>
            <a:endParaRPr/>
          </a:p>
          <a:p>
            <a:pPr indent="-342900" lvl="0" marL="457200" rtl="0" algn="l">
              <a:spcBef>
                <a:spcPts val="0"/>
              </a:spcBef>
              <a:spcAft>
                <a:spcPts val="0"/>
              </a:spcAft>
              <a:buSzPts val="1800"/>
              <a:buFont typeface="Montserrat"/>
              <a:buAutoNum type="arabicPeriod"/>
            </a:pPr>
            <a:r>
              <a:rPr lang="en"/>
              <a:t>Who invented the Internet?</a:t>
            </a:r>
            <a:endParaRPr/>
          </a:p>
          <a:p>
            <a:pPr indent="-342900" lvl="0" marL="457200" rtl="0" algn="l">
              <a:spcBef>
                <a:spcPts val="0"/>
              </a:spcBef>
              <a:spcAft>
                <a:spcPts val="0"/>
              </a:spcAft>
              <a:buSzPts val="1800"/>
              <a:buFont typeface="Montserrat"/>
              <a:buAutoNum type="arabicPeriod"/>
            </a:pPr>
            <a:r>
              <a:rPr lang="en"/>
              <a:t>Where is the Internet?</a:t>
            </a:r>
            <a:endParaRPr/>
          </a:p>
          <a:p>
            <a:pPr indent="-342900" lvl="0" marL="457200" rtl="0" algn="l">
              <a:spcBef>
                <a:spcPts val="0"/>
              </a:spcBef>
              <a:spcAft>
                <a:spcPts val="0"/>
              </a:spcAft>
              <a:buSzPts val="1800"/>
              <a:buFont typeface="Montserrat"/>
              <a:buAutoNum type="arabicPeriod"/>
            </a:pPr>
            <a:r>
              <a:rPr lang="en"/>
              <a:t>Who controls the Internet?</a:t>
            </a:r>
            <a:endParaRPr/>
          </a:p>
          <a:p>
            <a:pPr indent="-342900" lvl="0" marL="457200" rtl="0" algn="l">
              <a:spcBef>
                <a:spcPts val="0"/>
              </a:spcBef>
              <a:spcAft>
                <a:spcPts val="0"/>
              </a:spcAft>
              <a:buSzPts val="1800"/>
              <a:buFont typeface="Montserrat"/>
              <a:buAutoNum type="arabicPeriod"/>
            </a:pPr>
            <a:r>
              <a:rPr lang="en"/>
              <a:t>What is Net Neutrality?</a:t>
            </a:r>
            <a:endParaRPr/>
          </a:p>
          <a:p>
            <a:pPr indent="-342900" lvl="0" marL="457200" rtl="0" algn="l">
              <a:spcBef>
                <a:spcPts val="0"/>
              </a:spcBef>
              <a:spcAft>
                <a:spcPts val="0"/>
              </a:spcAft>
              <a:buSzPts val="1800"/>
              <a:buFont typeface="Montserrat"/>
              <a:buAutoNum type="arabicPeriod"/>
            </a:pPr>
            <a:r>
              <a:rPr lang="en"/>
              <a:t>Who can access your data over the internet?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What is the cloud? What are some examples of cloud services?</a:t>
            </a:r>
            <a:endParaRPr sz="2020"/>
          </a:p>
        </p:txBody>
      </p:sp>
      <p:sp>
        <p:nvSpPr>
          <p:cNvPr id="96" name="Google Shape;96;p20"/>
          <p:cNvSpPr txBox="1"/>
          <p:nvPr>
            <p:ph idx="1" type="body"/>
          </p:nvPr>
        </p:nvSpPr>
        <p:spPr>
          <a:xfrm>
            <a:off x="311700" y="1152475"/>
            <a:ext cx="8520600" cy="383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cloud is basically having access to someone else’s computer(s)</a:t>
            </a:r>
            <a:endParaRPr/>
          </a:p>
          <a:p>
            <a:pPr indent="-317500" lvl="1" marL="914400" rtl="0" algn="l">
              <a:spcBef>
                <a:spcPts val="1000"/>
              </a:spcBef>
              <a:spcAft>
                <a:spcPts val="0"/>
              </a:spcAft>
              <a:buSzPts val="1400"/>
              <a:buChar char="■"/>
            </a:pPr>
            <a:r>
              <a:rPr lang="en"/>
              <a:t>Refers to software and information and computing services (including storage) that run on someone else’s computer instead of on yours</a:t>
            </a:r>
            <a:endParaRPr/>
          </a:p>
          <a:p>
            <a:pPr indent="-342900" lvl="0" marL="457200" rtl="0" algn="l">
              <a:spcBef>
                <a:spcPts val="1000"/>
              </a:spcBef>
              <a:spcAft>
                <a:spcPts val="0"/>
              </a:spcAft>
              <a:buSzPts val="1800"/>
              <a:buChar char="●"/>
            </a:pPr>
            <a:r>
              <a:rPr lang="en"/>
              <a:t>C</a:t>
            </a:r>
            <a:r>
              <a:rPr lang="en"/>
              <a:t>loud services can be accessed through a Web browser like Firefox or Google Chrome, through mobile devices, IoT services, etc.</a:t>
            </a:r>
            <a:endParaRPr/>
          </a:p>
          <a:p>
            <a:pPr indent="-317500" lvl="1" marL="914400" rtl="0" algn="l">
              <a:spcBef>
                <a:spcPts val="1000"/>
              </a:spcBef>
              <a:spcAft>
                <a:spcPts val="0"/>
              </a:spcAft>
              <a:buSzPts val="1400"/>
              <a:buChar char="■"/>
            </a:pPr>
            <a:r>
              <a:rPr lang="en"/>
              <a:t>What this means is that your computer is constantly interacting with the cloud.</a:t>
            </a:r>
            <a:endParaRPr/>
          </a:p>
          <a:p>
            <a:pPr indent="-342900" lvl="0" marL="457200" rtl="0" algn="l">
              <a:spcBef>
                <a:spcPts val="1000"/>
              </a:spcBef>
              <a:spcAft>
                <a:spcPts val="1000"/>
              </a:spcAft>
              <a:buSzPts val="1800"/>
              <a:buChar char="●"/>
            </a:pPr>
            <a:r>
              <a:rPr lang="en"/>
              <a:t>Bottom line: your devices are interacting with other services and systems (i.e., other businesses and people) all of the time. This isn’t necessarily a bad thing, but it’s important to think about!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
                                        <p:tgtEl>
                                          <p:spTgt spid="9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Invented the Internet?</a:t>
            </a:r>
            <a:endParaRPr/>
          </a:p>
        </p:txBody>
      </p:sp>
      <p:sp>
        <p:nvSpPr>
          <p:cNvPr id="102" name="Google Shape;102;p21"/>
          <p:cNvSpPr txBox="1"/>
          <p:nvPr>
            <p:ph idx="1" type="body"/>
          </p:nvPr>
        </p:nvSpPr>
        <p:spPr>
          <a:xfrm>
            <a:off x="311700" y="1152475"/>
            <a:ext cx="8520600" cy="3637200"/>
          </a:xfrm>
          <a:prstGeom prst="rect">
            <a:avLst/>
          </a:prstGeom>
        </p:spPr>
        <p:txBody>
          <a:bodyPr anchorCtr="0" anchor="t" bIns="91425" lIns="91425" spcFirstLastPara="1" rIns="91425" wrap="square" tIns="91425">
            <a:normAutofit/>
          </a:bodyPr>
          <a:lstStyle/>
          <a:p>
            <a:pPr indent="-342900" lvl="0" marL="457200" rtl="0" algn="l">
              <a:spcBef>
                <a:spcPts val="1000"/>
              </a:spcBef>
              <a:spcAft>
                <a:spcPts val="0"/>
              </a:spcAft>
              <a:buSzPts val="1800"/>
              <a:buChar char="●"/>
            </a:pPr>
            <a:r>
              <a:rPr lang="en"/>
              <a:t>The internet began as ARPANET, an academic research network that was funded by the military (DARPA), beginning in </a:t>
            </a:r>
            <a:r>
              <a:rPr b="1" lang="en"/>
              <a:t>1969</a:t>
            </a:r>
            <a:endParaRPr b="1"/>
          </a:p>
          <a:p>
            <a:pPr indent="-342900" lvl="0" marL="457200" rtl="0" algn="l">
              <a:spcBef>
                <a:spcPts val="1000"/>
              </a:spcBef>
              <a:spcAft>
                <a:spcPts val="0"/>
              </a:spcAft>
              <a:buSzPts val="1800"/>
              <a:buChar char="●"/>
            </a:pPr>
            <a:r>
              <a:rPr lang="en"/>
              <a:t>In </a:t>
            </a:r>
            <a:r>
              <a:rPr b="1" lang="en"/>
              <a:t>1973</a:t>
            </a:r>
            <a:r>
              <a:rPr lang="en"/>
              <a:t>, Vint Cerf and Bob Kahn began work on TCP/IP, the next networking standards that became the foundation of the modern internet</a:t>
            </a:r>
            <a:endParaRPr/>
          </a:p>
          <a:p>
            <a:pPr indent="-342900" lvl="0" marL="457200" rtl="0" algn="l">
              <a:spcBef>
                <a:spcPts val="1000"/>
              </a:spcBef>
              <a:spcAft>
                <a:spcPts val="0"/>
              </a:spcAft>
              <a:buSzPts val="1800"/>
              <a:buChar char="●"/>
            </a:pPr>
            <a:r>
              <a:rPr lang="en"/>
              <a:t>In </a:t>
            </a:r>
            <a:r>
              <a:rPr b="1" lang="en"/>
              <a:t>1981</a:t>
            </a:r>
            <a:r>
              <a:rPr lang="en"/>
              <a:t> </a:t>
            </a:r>
            <a:r>
              <a:rPr lang="en"/>
              <a:t>funding for the internet shifted to the NSF, which funded the long-distance networks that served as the internet’s backbone until </a:t>
            </a:r>
            <a:r>
              <a:rPr b="1" lang="en"/>
              <a:t>1994</a:t>
            </a:r>
            <a:r>
              <a:rPr lang="en"/>
              <a:t> </a:t>
            </a:r>
            <a:endParaRPr/>
          </a:p>
          <a:p>
            <a:pPr indent="-342900" lvl="0" marL="457200" rtl="0" algn="l">
              <a:spcBef>
                <a:spcPts val="1000"/>
              </a:spcBef>
              <a:spcAft>
                <a:spcPts val="0"/>
              </a:spcAft>
              <a:buSzPts val="1800"/>
              <a:buChar char="●"/>
            </a:pPr>
            <a:r>
              <a:rPr lang="en"/>
              <a:t>In </a:t>
            </a:r>
            <a:r>
              <a:rPr b="1" lang="en"/>
              <a:t>1994</a:t>
            </a:r>
            <a:r>
              <a:rPr lang="en"/>
              <a:t>, the Clinton Administration privatized the internet backbone</a:t>
            </a:r>
            <a:endParaRPr/>
          </a:p>
        </p:txBody>
      </p:sp>
      <p:sp>
        <p:nvSpPr>
          <p:cNvPr id="103" name="Google Shape;103;p21"/>
          <p:cNvSpPr txBox="1"/>
          <p:nvPr/>
        </p:nvSpPr>
        <p:spPr>
          <a:xfrm>
            <a:off x="76775" y="4733825"/>
            <a:ext cx="65034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
                                        <p:tgtEl>
                                          <p:spTgt spid="1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A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